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96" r:id="rId2"/>
  </p:sldMasterIdLst>
  <p:notesMasterIdLst>
    <p:notesMasterId r:id="rId12"/>
  </p:notesMasterIdLst>
  <p:sldIdLst>
    <p:sldId id="256" r:id="rId3"/>
    <p:sldId id="263" r:id="rId4"/>
    <p:sldId id="257" r:id="rId5"/>
    <p:sldId id="258" r:id="rId6"/>
    <p:sldId id="259" r:id="rId7"/>
    <p:sldId id="260" r:id="rId8"/>
    <p:sldId id="261" r:id="rId9"/>
    <p:sldId id="262" r:id="rId10"/>
    <p:sldId id="264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C910"/>
    <a:srgbClr val="D9D9D9"/>
    <a:srgbClr val="D3D3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071" autoAdjust="0"/>
    <p:restoredTop sz="86410" autoAdjust="0"/>
  </p:normalViewPr>
  <p:slideViewPr>
    <p:cSldViewPr snapToGrid="0" snapToObjects="1">
      <p:cViewPr varScale="1">
        <p:scale>
          <a:sx n="98" d="100"/>
          <a:sy n="98" d="100"/>
        </p:scale>
        <p:origin x="1296" y="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presProps" Target="pres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theme" Target="theme/theme1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1FA439-AC7B-481C-BD42-81F1DFC2E21A}" type="datetimeFigureOut">
              <a:rPr lang="en-GB" smtClean="0"/>
              <a:t>07/06/2022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A73848-A85B-4780-9655-5108DBF32E8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81608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dirty="0" smtClean="0">
                <a:effectLst/>
              </a:rPr>
              <a:t/>
            </a:r>
            <a:br>
              <a:rPr lang="en-GB" sz="1200" dirty="0" smtClean="0">
                <a:effectLst/>
              </a:rPr>
            </a:br>
            <a:r>
              <a:rPr lang="en-GB" sz="1200" dirty="0" smtClean="0">
                <a:effectLst/>
              </a:rPr>
              <a:t>﻿2017 had the highest total Revenue at 17,480,350.21, followed by 2018 at 17,399,314.98 and 2019 at 16,428,270.04.﻿</a:t>
            </a:r>
          </a:p>
          <a:p>
            <a:r>
              <a:rPr lang="en-GB" sz="1200" dirty="0" smtClean="0">
                <a:effectLst/>
              </a:rPr>
              <a:t>﻿﻿</a:t>
            </a:r>
            <a:r>
              <a:rPr lang="en-GB" sz="1200" dirty="0" err="1" smtClean="0">
                <a:effectLst/>
              </a:rPr>
              <a:t>VanArsdel</a:t>
            </a:r>
            <a:r>
              <a:rPr lang="en-GB" sz="1200" dirty="0" smtClean="0">
                <a:effectLst/>
              </a:rPr>
              <a:t> in Year 2018 made up 23.11% of Revenue.﻿﻿ ﻿﻿ ﻿</a:t>
            </a:r>
          </a:p>
          <a:p>
            <a:r>
              <a:rPr lang="en-GB" sz="1200" dirty="0" smtClean="0">
                <a:effectLst/>
              </a:rPr>
              <a:t>2019 had the highest average Revenue at 2,738,045.01, followed by 2018 at 2,485,616.43 and 2017 at 2,185,043.78.﻿﻿ </a:t>
            </a:r>
          </a:p>
          <a:p>
            <a:r>
              <a:rPr lang="en-GB" sz="1200" dirty="0" smtClean="0">
                <a:effectLst/>
              </a:rPr>
              <a:t>﻿﻿At 25,350,698.17, Maximus UM-01 had the highest Revenue and was 1,097.97% higher than </a:t>
            </a:r>
            <a:r>
              <a:rPr lang="en-GB" sz="1200" dirty="0" err="1" smtClean="0">
                <a:effectLst/>
              </a:rPr>
              <a:t>Aliqui</a:t>
            </a:r>
            <a:r>
              <a:rPr lang="en-GB" sz="1200" dirty="0" smtClean="0">
                <a:effectLst/>
              </a:rPr>
              <a:t> UE-17, which had the lowest Revenue at 2,116,142.94.﻿﻿</a:t>
            </a:r>
          </a:p>
          <a:p>
            <a:r>
              <a:rPr lang="en-GB" sz="1200" dirty="0" smtClean="0">
                <a:effectLst/>
              </a:rPr>
              <a:t>﻿﻿Maximus UM-01 accounted for 67.03% of Revenue.﻿﻿ ﻿﻿ ﻿﻿Across all 5 Product, Revenue ranged from 2,116,142.94 to 25,350,698.17.﻿﻿ ﻿</a:t>
            </a:r>
            <a:endParaRPr lang="en-GB" dirty="0" smtClean="0">
              <a:effectLst/>
            </a:endParaRPr>
          </a:p>
          <a:p>
            <a:r>
              <a:rPr lang="en-GB" dirty="0" smtClean="0">
                <a:effectLst/>
              </a:rPr>
              <a:t/>
            </a:r>
            <a:br>
              <a:rPr lang="en-GB" dirty="0" smtClean="0">
                <a:effectLst/>
              </a:rPr>
            </a:br>
            <a:endParaRPr lang="en-GB" dirty="0" smtClean="0">
              <a:effectLst/>
            </a:endParaRPr>
          </a:p>
          <a:p>
            <a:r>
              <a:rPr lang="en-GB" dirty="0" smtClean="0">
                <a:effectLst/>
              </a:rPr>
              <a:t/>
            </a:r>
            <a:br>
              <a:rPr lang="en-GB" dirty="0" smtClean="0">
                <a:effectLst/>
              </a:rPr>
            </a:br>
            <a:endParaRPr lang="en-GB" dirty="0" smtClean="0">
              <a:effectLst/>
            </a:endParaRPr>
          </a:p>
          <a:p>
            <a:r>
              <a:rPr lang="en-GB" dirty="0" smtClean="0">
                <a:effectLst/>
              </a:rPr>
              <a:t/>
            </a:r>
            <a:br>
              <a:rPr lang="en-GB" dirty="0" smtClean="0">
                <a:effectLst/>
              </a:rPr>
            </a:br>
            <a:endParaRPr lang="en-GB" dirty="0" smtClean="0">
              <a:effectLst/>
            </a:endParaRPr>
          </a:p>
          <a:p>
            <a:r>
              <a:rPr lang="en-GB" dirty="0" smtClean="0">
                <a:effectLst/>
              </a:rPr>
              <a:t/>
            </a:r>
            <a:br>
              <a:rPr lang="en-GB" dirty="0" smtClean="0">
                <a:effectLst/>
              </a:rPr>
            </a:b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Overall Revenue is currently at 51307935.23. Revenue for Manufacturer </a:t>
            </a:r>
            <a:r>
              <a:rPr lang="en-GB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VanArsdel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other segments are significantly higher than others.</a:t>
            </a:r>
          </a:p>
          <a:p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 33919710.79, Revenue for Manufacturer </a:t>
            </a:r>
            <a:r>
              <a:rPr lang="en-GB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VanArsdel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unusually high.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Revenue for Product Maximus UM-01 was unusually high (25350698.169999998), which may have lifted Revenue for Manufacturer </a:t>
            </a:r>
            <a:r>
              <a:rPr lang="en-GB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VanArsdel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Revenue for </a:t>
            </a:r>
            <a:r>
              <a:rPr lang="en-GB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ProductID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396 was unusually high (25350698.169999998), which may have lifted Revenue for Manufacturer </a:t>
            </a:r>
            <a:r>
              <a:rPr lang="en-GB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VanArsdel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Revenue for Product Maximus UM-01 was unusually high (25350698.169999998), which may have lifted Revenue for Segment Moderation.</a:t>
            </a:r>
            <a:endParaRPr lang="en-GB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 31782435.72, Revenue for Country USA is unusually high.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Revenue for Manufacturer </a:t>
            </a:r>
            <a:r>
              <a:rPr lang="en-GB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VanArsdel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was unusually high (19424738.760000046), which may have lifted Revenue for Country USA.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Overall Units is currently at 104294, and Units for Manufacturer </a:t>
            </a:r>
            <a:r>
              <a:rPr lang="en-GB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VanArsdel</a:t>
            </a: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Country USA are significantly higher than other segments at 49099 and 60944, respectively.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 49099, Units for Manufacturer </a:t>
            </a:r>
            <a:r>
              <a:rPr lang="en-GB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VanArsdel</a:t>
            </a: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unusually high.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Units for Product Maximus UM-01 was unusually high (27492), which may have lifted Units for Manufacturer </a:t>
            </a:r>
            <a:r>
              <a:rPr lang="en-GB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VanArsdel</a:t>
            </a: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Units for </a:t>
            </a:r>
            <a:r>
              <a:rPr lang="en-GB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ProductID</a:t>
            </a: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396 was unusually high (27492), which may have lifted Units for Manufacturer </a:t>
            </a:r>
            <a:r>
              <a:rPr lang="en-GB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VanArsdel</a:t>
            </a: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GB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dirty="0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dirty="0" smtClean="0">
                <a:effectLst/>
              </a:rPr>
              <a:t/>
            </a:r>
            <a:br>
              <a:rPr lang="en-GB" sz="1200" dirty="0" smtClean="0">
                <a:effectLst/>
              </a:rPr>
            </a:br>
            <a:r>
              <a:rPr lang="en-GB" sz="1200" dirty="0" smtClean="0">
                <a:effectLst/>
              </a:rPr>
              <a:t>﻿2017 had the highest total Revenue at 17,480,350.21, followed by 2018 at 17,399,314.98 and 2019 at 16,428,270.04.﻿﻿ ﻿﻿ ﻿﻿</a:t>
            </a:r>
            <a:r>
              <a:rPr lang="en-GB" sz="1200" dirty="0" err="1" smtClean="0">
                <a:effectLst/>
              </a:rPr>
              <a:t>VanArsdel</a:t>
            </a:r>
            <a:r>
              <a:rPr lang="en-GB" sz="1200" dirty="0" smtClean="0">
                <a:effectLst/>
              </a:rPr>
              <a:t> in Year 2018 made up 23.11% of Revenue.﻿﻿ ﻿﻿ ﻿﻿2019 had the highest average Revenue at 2,738,045.01, followed by 2018 at 2,485,616.43 and 2017 at 2,185,043.78.﻿﻿ ﻿﻿ ﻿﻿ ﻿﻿At 25,350,698.17, Maximus UM-01 had the highest Revenue and was 1,097.97% higher than </a:t>
            </a:r>
            <a:r>
              <a:rPr lang="en-GB" sz="1200" dirty="0" err="1" smtClean="0">
                <a:effectLst/>
              </a:rPr>
              <a:t>Aliqui</a:t>
            </a:r>
            <a:r>
              <a:rPr lang="en-GB" sz="1200" dirty="0" smtClean="0">
                <a:effectLst/>
              </a:rPr>
              <a:t> UE-17, which had the lowest Revenue at 2,116,142.94.﻿﻿ ﻿﻿ ﻿﻿ ﻿﻿Maximus UM-01 accounted for 67.03% of Revenue.﻿﻿ ﻿﻿ ﻿﻿Across all 5 Product, Revenue ranged from 2,116,142.94 to 25,350,698.17.﻿﻿ ﻿</a:t>
            </a:r>
            <a:endParaRPr lang="en-GB" dirty="0" smtClean="0">
              <a:effectLst/>
            </a:endParaRPr>
          </a:p>
          <a:p>
            <a:r>
              <a:rPr lang="en-GB" dirty="0" smtClean="0">
                <a:effectLst/>
              </a:rPr>
              <a:t/>
            </a:r>
            <a:br>
              <a:rPr lang="en-GB" dirty="0" smtClean="0">
                <a:effectLst/>
              </a:rPr>
            </a:b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>
                <a:effectLst/>
              </a:rPr>
              <a:t/>
            </a:r>
            <a:br>
              <a:rPr lang="en-GB" dirty="0" smtClean="0">
                <a:effectLst/>
              </a:rPr>
            </a:br>
            <a:r>
              <a:rPr lang="en-GB" dirty="0" smtClean="0">
                <a:effectLst/>
              </a:rPr>
              <a:t>﻿[]﻿﻿ ﻿﻿ ﻿﻿CA in Year 2018 made up 21.40% of Revenue.﻿﻿ </a:t>
            </a:r>
          </a:p>
          <a:p>
            <a:r>
              <a:rPr lang="en-GB" dirty="0" smtClean="0">
                <a:effectLst/>
              </a:rPr>
              <a:t>﻿﻿﻿﻿[]﻿﻿ ﻿﻿ ﻿﻿[]﻿﻿ ﻿﻿ ﻿﻿At 7,258,981.80, </a:t>
            </a:r>
            <a:r>
              <a:rPr lang="en-GB" dirty="0" err="1" smtClean="0">
                <a:effectLst/>
              </a:rPr>
              <a:t>VanArsdel</a:t>
            </a:r>
            <a:r>
              <a:rPr lang="en-GB" dirty="0" smtClean="0">
                <a:effectLst/>
              </a:rPr>
              <a:t> had the highest Revenue and was 1,216.59% higher than </a:t>
            </a:r>
            <a:r>
              <a:rPr lang="en-GB" dirty="0" err="1" smtClean="0">
                <a:effectLst/>
              </a:rPr>
              <a:t>Aliqui</a:t>
            </a:r>
            <a:r>
              <a:rPr lang="en-GB" dirty="0" smtClean="0">
                <a:effectLst/>
              </a:rPr>
              <a:t>, which had the lowest Revenue at 551,347.91.﻿﻿ ﻿﻿</a:t>
            </a:r>
          </a:p>
          <a:p>
            <a:r>
              <a:rPr lang="en-GB" dirty="0" smtClean="0">
                <a:effectLst/>
              </a:rPr>
              <a:t>﻿﻿[]﻿﻿ ﻿﻿ ﻿﻿</a:t>
            </a:r>
            <a:r>
              <a:rPr lang="en-GB" dirty="0" err="1" smtClean="0">
                <a:effectLst/>
              </a:rPr>
              <a:t>VanArsdel</a:t>
            </a:r>
            <a:r>
              <a:rPr lang="en-GB" dirty="0" smtClean="0">
                <a:effectLst/>
              </a:rPr>
              <a:t> accounted for 64.81% of Revenue.﻿﻿ ﻿﻿ ﻿﻿Across all 6 Manufacturer, Revenue ranged from 551,347.91 to 7,258,981.80.﻿﻿ ﻿</a:t>
            </a:r>
          </a:p>
          <a:p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﻿</a:t>
            </a:r>
            <a:endParaRPr lang="en-GB" dirty="0" smtClean="0">
              <a:effectLst/>
            </a:endParaRPr>
          </a:p>
          <a:p>
            <a:r>
              <a:rPr lang="en-GB" dirty="0" smtClean="0">
                <a:effectLst/>
              </a:rPr>
              <a:t/>
            </a:r>
            <a:br>
              <a:rPr lang="en-GB" dirty="0" smtClean="0">
                <a:effectLst/>
              </a:rPr>
            </a:b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Overall Revenue is currently at 11200824.76, and Revenue for Manufacturer </a:t>
            </a:r>
            <a:r>
              <a:rPr lang="en-GB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VanArsdel</a:t>
            </a: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Segment Moderation are significantly higher than other segments at 7258981.8 and 7898558.75, respectively.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 7258981.8, Revenue for Manufacturer </a:t>
            </a:r>
            <a:r>
              <a:rPr lang="en-GB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VanArsdel</a:t>
            </a: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unusually high.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 7258981.8, Revenue for Manufacturer </a:t>
            </a:r>
            <a:r>
              <a:rPr lang="en-GB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VanArsdel</a:t>
            </a: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unusually high.</a:t>
            </a:r>
          </a:p>
          <a:p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6/7/2022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689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6/7/2022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2142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6/7/2022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6409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6/7/2022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70013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6/7/2022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0470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6/7/2022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7406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6/7/2022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2082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6/7/2022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5525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6/7/2022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67643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6/7/2022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86992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6/7/2022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8581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6/7/2022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9851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6/7/2022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45796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6/7/2022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93677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6/7/2022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2949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6/7/2022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8814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6/7/2022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3315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6/7/2022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6924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6/7/2022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9139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6/7/2022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1811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6/7/2022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3904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6/7/2022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8075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7ED9C8-F09A-4D9E-BEC0-4725162E21FF}" type="datetimeFigureOut">
              <a:rPr lang="en-US" smtClean="0"/>
              <a:t>6/7/2022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6910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7ED9C8-F09A-4D9E-BEC0-4725162E21FF}" type="datetimeFigureOut">
              <a:rPr lang="en-US" smtClean="0"/>
              <a:t>6/7/2022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81516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7e42b07e-61aa-4be1-ac3e-8086da358722?pbi_source=PowerPoint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7e42b07e-61aa-4be1-ac3e-8086da358722/?pbi_source=PowerPoint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7e42b07e-61aa-4be1-ac3e-8086da358722/?pbi_source=PowerPoint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7e42b07e-61aa-4be1-ac3e-8086da358722/?pbi_source=PowerPoint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7e42b07e-61aa-4be1-ac3e-8086da358722/?pbi_source=PowerPoint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7e42b07e-61aa-4be1-ac3e-8086da358722/?pbi_source=PowerPoint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7e42b07e-61aa-4be1-ac3e-8086da358722/?pbi_source=PowerPoint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C183D7F6-B498-43B3-948B-1728B52AA6E4}">
                <adec:decorative xmlns:adec="http://schemas.microsoft.com/office/drawing/2017/decorative" xmlns:p14="http://schemas.microsoft.com/office/powerpoint/2010/main" xmlns:a14="http://schemas.microsoft.com/office/drawing/2010/main" xmlns="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white">
          <a:xfrm>
            <a:off x="-258417" y="-347732"/>
            <a:ext cx="12042911" cy="6774137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sp>
        <p:nvSpPr>
          <p:cNvPr id="12" name="Title 1"/>
          <p:cNvSpPr txBox="1">
            <a:spLocks noGrp="1"/>
          </p:cNvSpPr>
          <p:nvPr>
            <p:ph type="title" idx="4294967295"/>
          </p:nvPr>
        </p:nvSpPr>
        <p:spPr>
          <a:xfrm>
            <a:off x="0" y="2463800"/>
            <a:ext cx="6313488" cy="1119188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 fontScale="9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 baseline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srgbClr val="F3C910"/>
                </a:solidFill>
              </a:rPr>
              <a:t>Data set</a:t>
            </a: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3C910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insights</a:t>
            </a:r>
            <a:r>
              <a:rPr kumimoji="0" lang="en-US" sz="4400" b="0" i="0" u="none" strike="noStrike" kern="1200" cap="none" spc="0" normalizeH="0" noProof="0" dirty="0" smtClean="0">
                <a:ln>
                  <a:noFill/>
                </a:ln>
                <a:solidFill>
                  <a:srgbClr val="F3C910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presentation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rgbClr val="F3C910"/>
              </a:solidFill>
              <a:effectLst/>
              <a:uLnTx/>
              <a:uFillTx/>
              <a:latin typeface="Segoe UI Light" charset="0"/>
              <a:ea typeface="Segoe UI Light" charset="0"/>
              <a:cs typeface="Segoe UI Light" charset="0"/>
            </a:endParaRPr>
          </a:p>
        </p:txBody>
      </p:sp>
      <p:sp>
        <p:nvSpPr>
          <p:cNvPr id="13" name="Text Placeholder 2"/>
          <p:cNvSpPr txBox="1">
            <a:spLocks/>
          </p:cNvSpPr>
          <p:nvPr/>
        </p:nvSpPr>
        <p:spPr>
          <a:xfrm>
            <a:off x="853448" y="3658761"/>
            <a:ext cx="1488017" cy="25347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i="0" u="sng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>
                <a:solidFill>
                  <a:schemeClr val="bg1"/>
                </a:solidFill>
                <a:hlinkClick r:id="rId3"/>
              </a:rPr>
              <a:t>View in Power BI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32315" y="5823544"/>
            <a:ext cx="2177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i="0" dirty="0">
                <a:solidFill>
                  <a:schemeClr val="bg1"/>
                </a:solidFill>
                <a:latin typeface="Segoe UI Semibold" charset="0"/>
                <a:ea typeface="Segoe UI Semibold" charset="0"/>
                <a:cs typeface="Segoe UI Semibold" charset="0"/>
              </a:rPr>
              <a:t>Downloaded at:</a:t>
            </a:r>
          </a:p>
          <a:p>
            <a:r>
              <a:rPr lang="en-US" sz="900" b="0" i="0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rPr>
              <a:t>6/5/2022 7:11:54 AM UTC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28512" y="5407903"/>
            <a:ext cx="2177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solidFill>
                  <a:schemeClr val="bg1"/>
                </a:solidFill>
                <a:latin typeface="Segoe UI Semibold" charset="0"/>
                <a:ea typeface="Segoe UI Semibold" charset="0"/>
                <a:cs typeface="Segoe UI Semibold" charset="0"/>
              </a:rPr>
              <a:t>Last data refresh:</a:t>
            </a:r>
            <a:endParaRPr lang="en-US" sz="900" b="1" i="0" dirty="0">
              <a:solidFill>
                <a:schemeClr val="bg1"/>
              </a:solidFill>
              <a:latin typeface="Segoe UI Semibold" charset="0"/>
              <a:ea typeface="Segoe UI Semibold" charset="0"/>
              <a:cs typeface="Segoe UI Semibold" charset="0"/>
            </a:endParaRPr>
          </a:p>
          <a:p>
            <a:r>
              <a:rPr lang="en-US" sz="900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rPr>
              <a:t>6/5/2022 6:48:55 AM UTC</a:t>
            </a:r>
            <a:endParaRPr lang="en-US" sz="900" b="0" i="0" dirty="0">
              <a:solidFill>
                <a:schemeClr val="bg1"/>
              </a:solidFill>
              <a:latin typeface="Segoe UI" charset="0"/>
              <a:ea typeface="Segoe UI" charset="0"/>
              <a:cs typeface="Segoe UI" charset="0"/>
            </a:endParaRPr>
          </a:p>
        </p:txBody>
      </p:sp>
      <p:pic>
        <p:nvPicPr>
          <p:cNvPr id="16" name="Picture 15" descr="Microsoft Power BI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544" y="722376"/>
            <a:ext cx="1490690" cy="245805"/>
          </a:xfrm>
          <a:prstGeom prst="rect">
            <a:avLst/>
          </a:prstGeom>
        </p:spPr>
      </p:pic>
      <p:pic>
        <p:nvPicPr>
          <p:cNvPr id="18" name="Picture 17">
            <a:extLst>
              <a:ext uri="{C183D7F6-B498-43B3-948B-1728B52AA6E4}">
                <adec:decorative xmlns:adec="http://schemas.microsoft.com/office/drawing/2017/decorative" xmlns:p14="http://schemas.microsoft.com/office/powerpoint/2010/main" xmlns:a14="http://schemas.microsoft.com/office/drawing/2010/main" xmlns="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696" y="3694176"/>
            <a:ext cx="162027" cy="15302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 flipH="1">
            <a:off x="2414234" y="522112"/>
            <a:ext cx="36118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 smtClean="0">
                <a:solidFill>
                  <a:schemeClr val="accent1"/>
                </a:solidFill>
              </a:rPr>
              <a:t>Company name</a:t>
            </a:r>
            <a:endParaRPr lang="en-GB" sz="3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30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96597" y="544746"/>
            <a:ext cx="3932237" cy="1459151"/>
          </a:xfrm>
        </p:spPr>
        <p:txBody>
          <a:bodyPr/>
          <a:lstStyle/>
          <a:p>
            <a:r>
              <a:rPr lang="en-GB" dirty="0">
                <a:solidFill>
                  <a:schemeClr val="accent1"/>
                </a:solidFill>
                <a:latin typeface="+mn-lt"/>
              </a:rPr>
              <a:t>Outline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>
          <a:xfrm>
            <a:off x="596598" y="1780162"/>
            <a:ext cx="4175428" cy="3453319"/>
          </a:xfrm>
        </p:spPr>
        <p:txBody>
          <a:bodyPr/>
          <a:lstStyle/>
          <a:p>
            <a:endParaRPr lang="en-GB" dirty="0" smtClean="0"/>
          </a:p>
          <a:p>
            <a:r>
              <a:rPr lang="en-GB" dirty="0" smtClean="0"/>
              <a:t>Revenue details of the company</a:t>
            </a:r>
          </a:p>
          <a:p>
            <a:r>
              <a:rPr lang="en-GB" dirty="0" smtClean="0"/>
              <a:t>Summary of company revenue details</a:t>
            </a:r>
          </a:p>
          <a:p>
            <a:r>
              <a:rPr lang="en-GB" dirty="0" smtClean="0"/>
              <a:t>Key influences of revenue</a:t>
            </a:r>
          </a:p>
          <a:p>
            <a:r>
              <a:rPr lang="en-GB" dirty="0" smtClean="0"/>
              <a:t>Revenue details of country (USA)</a:t>
            </a:r>
          </a:p>
          <a:p>
            <a:r>
              <a:rPr lang="en-GB" dirty="0" smtClean="0"/>
              <a:t>Summary of revenue details USA</a:t>
            </a:r>
          </a:p>
          <a:p>
            <a:r>
              <a:rPr lang="en-GB" dirty="0" smtClean="0"/>
              <a:t>Key influences of company revenue in USA</a:t>
            </a:r>
            <a:endParaRPr lang="en-GB" dirty="0"/>
          </a:p>
        </p:txBody>
      </p:sp>
      <p:pic>
        <p:nvPicPr>
          <p:cNvPr id="20" name="Picture Placeholder 19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27" r="14527"/>
          <a:stretch>
            <a:fillRect/>
          </a:stretch>
        </p:blipFill>
        <p:spPr>
          <a:xfrm>
            <a:off x="4988560" y="1066800"/>
            <a:ext cx="3403600" cy="2133599"/>
          </a:xfrm>
        </p:spPr>
      </p:pic>
      <p:pic>
        <p:nvPicPr>
          <p:cNvPr id="21" name="Picture Placeholder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8561" y="3200399"/>
            <a:ext cx="3403600" cy="2133598"/>
          </a:xfrm>
          <a:prstGeom prst="rect">
            <a:avLst/>
          </a:prstGeom>
        </p:spPr>
      </p:pic>
      <p:pic>
        <p:nvPicPr>
          <p:cNvPr id="22" name="Picture Placeholder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2161" y="1066801"/>
            <a:ext cx="3403599" cy="2092960"/>
          </a:xfrm>
          <a:prstGeom prst="rect">
            <a:avLst/>
          </a:prstGeom>
        </p:spPr>
      </p:pic>
      <p:pic>
        <p:nvPicPr>
          <p:cNvPr id="23" name="Picture Placeholder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2160" y="3286994"/>
            <a:ext cx="3403600" cy="2047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621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Revenue Details Home</a:t>
            </a:r>
          </a:p>
        </p:txBody>
      </p:sp>
      <p:pic>
        <p:nvPicPr>
          <p:cNvPr id="6" name="Picture" title="This slide contains the following visuals: funnel ,clusteredColumnChart ,slicer ,card ,ribbonChart ,Revenue by top 5 Product ,card ,pivotTable ,Top 5 Manufacturer ,pieChart. Please refer to the notes on this slide for details">
            <a:hlinkClick r:id="rId3"/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0" y="503624"/>
            <a:ext cx="12192000" cy="6435655"/>
          </a:xfrm>
          <a:prstGeom prst="rect">
            <a:avLst/>
          </a:prstGeom>
          <a:noFill/>
        </p:spPr>
      </p:pic>
      <p:sp>
        <p:nvSpPr>
          <p:cNvPr id="7" name="Rectangle 6"/>
          <p:cNvSpPr/>
          <p:nvPr/>
        </p:nvSpPr>
        <p:spPr>
          <a:xfrm>
            <a:off x="91440" y="41959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2400" dirty="0" smtClean="0">
                <a:solidFill>
                  <a:srgbClr val="00B0F0"/>
                </a:solidFill>
              </a:rPr>
              <a:t>Revenue </a:t>
            </a:r>
            <a:r>
              <a:rPr lang="en-GB" sz="2400" dirty="0">
                <a:solidFill>
                  <a:srgbClr val="00B0F0"/>
                </a:solidFill>
              </a:rPr>
              <a:t>details of the company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13" y="809625"/>
            <a:ext cx="12101933" cy="6048375"/>
          </a:xfrm>
          <a:prstGeom prst="rect">
            <a:avLst/>
          </a:prstGeom>
          <a:noFill/>
        </p:spPr>
      </p:pic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Revenue Details Summary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 title="This slide contains the following visuals: keyDriversVisual ,textbox ,keyDriversVisual ,textbox. Please refer to the notes on this slide for details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57200"/>
            <a:ext cx="12020550" cy="6858000"/>
          </a:xfrm>
          <a:prstGeom prst="rect">
            <a:avLst/>
          </a:prstGeom>
          <a:noFill/>
        </p:spPr>
      </p:pic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Factors infulences Revenue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 title="This slide contains the following visuals: slicer ,card ,clusteredBarChart ,Revenue by Top 4  Manufacturer ,clusteredBarChart ,card ,lineChart ,clusteredBarChart ,clusteredColumnChart. Please refer to the notes on this slide for details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0"/>
            <a:ext cx="12020550" cy="6858000"/>
          </a:xfrm>
          <a:prstGeom prst="rect">
            <a:avLst/>
          </a:prstGeom>
          <a:noFill/>
        </p:spPr>
      </p:pic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USA Revenue Details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 title="This slide contains the following visuals: slicer ,card ,card ,clusteredBarChart ,lineChart ,clusteredColumnChart ,clusteredBarChart ,textbox. Please refer to the notes on this slide for details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0"/>
            <a:ext cx="12020550" cy="6858000"/>
          </a:xfrm>
          <a:prstGeom prst="rect">
            <a:avLst/>
          </a:prstGeom>
          <a:noFill/>
        </p:spPr>
      </p:pic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Summary of USA Revenue Details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 title="This slide contains the following visuals: keyDriversVisual ,keyDriversVisual ,textbox ,textbox. Please refer to the notes on this slide for details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0"/>
            <a:ext cx="12020550" cy="6858000"/>
          </a:xfrm>
          <a:prstGeom prst="rect">
            <a:avLst/>
          </a:prstGeom>
          <a:noFill/>
        </p:spPr>
      </p:pic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USA Revenue Insights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9749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421</TotalTime>
  <Words>736</Words>
  <Application>Microsoft Office PowerPoint</Application>
  <PresentationFormat>Widescreen</PresentationFormat>
  <Paragraphs>53</Paragraphs>
  <Slides>9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9</vt:i4>
      </vt:variant>
    </vt:vector>
  </HeadingPairs>
  <TitlesOfParts>
    <vt:vector size="17" baseType="lpstr">
      <vt:lpstr>Arial</vt:lpstr>
      <vt:lpstr>Calibri</vt:lpstr>
      <vt:lpstr>Calibri Light</vt:lpstr>
      <vt:lpstr>Segoe UI</vt:lpstr>
      <vt:lpstr>Segoe UI Light</vt:lpstr>
      <vt:lpstr>Segoe UI Semibold</vt:lpstr>
      <vt:lpstr>Custom Design</vt:lpstr>
      <vt:lpstr>Office Theme</vt:lpstr>
      <vt:lpstr>Data set insights presentation</vt:lpstr>
      <vt:lpstr>Outline </vt:lpstr>
      <vt:lpstr>Revenue Details Home</vt:lpstr>
      <vt:lpstr>Revenue Details Summary</vt:lpstr>
      <vt:lpstr>Factors infulences Revenue</vt:lpstr>
      <vt:lpstr>USA Revenue Details</vt:lpstr>
      <vt:lpstr>Summary of USA Revenue Details</vt:lpstr>
      <vt:lpstr>USA Revenue Insights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Power BI</dc:creator>
  <cp:lastModifiedBy>Bhargav Allu</cp:lastModifiedBy>
  <cp:revision>14</cp:revision>
  <dcterms:created xsi:type="dcterms:W3CDTF">2016-09-04T11:54:55Z</dcterms:created>
  <dcterms:modified xsi:type="dcterms:W3CDTF">2022-06-06T23:27:26Z</dcterms:modified>
</cp:coreProperties>
</file>